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71" r:id="rId7"/>
    <p:sldId id="268" r:id="rId8"/>
    <p:sldId id="262" r:id="rId9"/>
    <p:sldId id="267" r:id="rId10"/>
    <p:sldId id="269" r:id="rId11"/>
    <p:sldId id="270" r:id="rId1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Kanit" panose="020B0604020202020204" charset="-34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aleway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E75A24-8F66-4ACD-A9D6-DFD18579D4B0}">
  <a:tblStyle styleId="{A2E75A24-8F66-4ACD-A9D6-DFD18579D4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6446C8-961E-44CF-B6C1-2BE44765B6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75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Количество</a:t>
            </a:r>
            <a:r>
              <a:rPr lang="ru-RU" baseline="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 штаммов молочнокислых бактерий</a:t>
            </a:r>
            <a:endParaRPr lang="ru-RU" dirty="0">
              <a:solidFill>
                <a:schemeClr val="bg1">
                  <a:lumMod val="10000"/>
                </a:schemeClr>
              </a:solidFill>
              <a:latin typeface="Raleway" pitchFamily="2" charset="-5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День 1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Raleway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Лактобактерии</c:v>
                </c:pt>
                <c:pt idx="1">
                  <c:v>Стрептококки</c:v>
                </c:pt>
                <c:pt idx="2">
                  <c:v>Лактококки</c:v>
                </c:pt>
                <c:pt idx="3">
                  <c:v>Пропионибактерии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FC-8B36-A77430DD94C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День 2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Raleway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Лактобактерии</c:v>
                </c:pt>
                <c:pt idx="1">
                  <c:v>Стрептококки</c:v>
                </c:pt>
                <c:pt idx="2">
                  <c:v>Лактококки</c:v>
                </c:pt>
                <c:pt idx="3">
                  <c:v>Пропионибактерии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FC-8B36-A77430DD94C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5179136"/>
        <c:axId val="1515163776"/>
      </c:barChart>
      <c:catAx>
        <c:axId val="151517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Raleway" pitchFamily="2" charset="-52"/>
                <a:ea typeface="+mn-ea"/>
                <a:cs typeface="+mn-cs"/>
              </a:defRPr>
            </a:pPr>
            <a:endParaRPr lang="ru-RU"/>
          </a:p>
        </c:txPr>
        <c:crossAx val="1515163776"/>
        <c:crosses val="autoZero"/>
        <c:auto val="1"/>
        <c:lblAlgn val="ctr"/>
        <c:lblOffset val="100"/>
        <c:noMultiLvlLbl val="0"/>
      </c:catAx>
      <c:valAx>
        <c:axId val="151516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Raleway" pitchFamily="2" charset="-52"/>
                <a:ea typeface="+mn-ea"/>
                <a:cs typeface="+mn-cs"/>
              </a:defRPr>
            </a:pPr>
            <a:endParaRPr lang="ru-RU"/>
          </a:p>
        </c:txPr>
        <c:crossAx val="151517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10000"/>
                </a:schemeClr>
              </a:solidFill>
              <a:latin typeface="Raleway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e147f265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e147f265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258269c9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1258269c9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4775" y="917225"/>
            <a:ext cx="54771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4775" y="2757025"/>
            <a:ext cx="5477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-951260" y="1443299"/>
            <a:ext cx="10708833" cy="4937064"/>
            <a:chOff x="-951260" y="1443299"/>
            <a:chExt cx="10708833" cy="4937064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00001">
              <a:off x="8306801" y="146773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99">
              <a:off x="-289132" y="2084412"/>
              <a:ext cx="559121" cy="2798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25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1978850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3" hasCustomPrompt="1"/>
          </p:nvPr>
        </p:nvSpPr>
        <p:spPr>
          <a:xfrm>
            <a:off x="1978850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 hasCustomPrompt="1"/>
          </p:nvPr>
        </p:nvSpPr>
        <p:spPr>
          <a:xfrm>
            <a:off x="4220925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5" hasCustomPrompt="1"/>
          </p:nvPr>
        </p:nvSpPr>
        <p:spPr>
          <a:xfrm>
            <a:off x="4220925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6" hasCustomPrompt="1"/>
          </p:nvPr>
        </p:nvSpPr>
        <p:spPr>
          <a:xfrm>
            <a:off x="6463000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 hasCustomPrompt="1"/>
          </p:nvPr>
        </p:nvSpPr>
        <p:spPr>
          <a:xfrm>
            <a:off x="6463000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197885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4220925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646300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1978850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4220925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6463000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538822" y="2430877"/>
            <a:ext cx="3678050" cy="3568875"/>
            <a:chOff x="-538822" y="2430877"/>
            <a:chExt cx="3678050" cy="3568875"/>
          </a:xfrm>
        </p:grpSpPr>
        <p:sp>
          <p:nvSpPr>
            <p:cNvPr id="126" name="Google Shape;126;p13"/>
            <p:cNvSpPr/>
            <p:nvPr/>
          </p:nvSpPr>
          <p:spPr>
            <a:xfrm>
              <a:off x="1695028" y="455555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538822" y="243087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-213301" y="2754043"/>
            <a:ext cx="3382286" cy="3248507"/>
            <a:chOff x="-213301" y="2754043"/>
            <a:chExt cx="3382286" cy="3248507"/>
          </a:xfrm>
        </p:grpSpPr>
        <p:grpSp>
          <p:nvGrpSpPr>
            <p:cNvPr id="130" name="Google Shape;130;p13"/>
            <p:cNvGrpSpPr/>
            <p:nvPr/>
          </p:nvGrpSpPr>
          <p:grpSpPr>
            <a:xfrm>
              <a:off x="-213301" y="2754043"/>
              <a:ext cx="3382286" cy="3248507"/>
              <a:chOff x="-228051" y="2709468"/>
              <a:chExt cx="3382286" cy="3248507"/>
            </a:xfrm>
          </p:grpSpPr>
          <p:pic>
            <p:nvPicPr>
              <p:cNvPr id="131" name="Google Shape;131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28051" y="2709468"/>
                <a:ext cx="857303" cy="7978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78861" y="4782601"/>
                <a:ext cx="1175374" cy="11753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33" name="Google Shape;1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8574" y="4701875"/>
              <a:ext cx="801625" cy="8138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34" name="Google Shape;1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5">
            <a:off x="-1167512" y="4382129"/>
            <a:ext cx="2809728" cy="99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720000" y="660800"/>
            <a:ext cx="34761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>
            <a:off x="720000" y="1741025"/>
            <a:ext cx="34761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>
            <a:spLocks noGrp="1"/>
          </p:cNvSpPr>
          <p:nvPr>
            <p:ph type="pic" idx="2"/>
          </p:nvPr>
        </p:nvSpPr>
        <p:spPr>
          <a:xfrm>
            <a:off x="5063025" y="0"/>
            <a:ext cx="336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16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16"/>
          <p:cNvGrpSpPr/>
          <p:nvPr/>
        </p:nvGrpSpPr>
        <p:grpSpPr>
          <a:xfrm>
            <a:off x="-806834" y="2802802"/>
            <a:ext cx="3030934" cy="3198410"/>
            <a:chOff x="-806834" y="2802802"/>
            <a:chExt cx="3030934" cy="3198410"/>
          </a:xfrm>
        </p:grpSpPr>
        <p:sp>
          <p:nvSpPr>
            <p:cNvPr id="168" name="Google Shape;168;p16"/>
            <p:cNvSpPr/>
            <p:nvPr/>
          </p:nvSpPr>
          <p:spPr>
            <a:xfrm>
              <a:off x="779900" y="455701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-806834" y="28028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Google Shape;1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110144">
            <a:off x="-363297" y="2662188"/>
            <a:ext cx="698994" cy="4104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71" name="Google Shape;171;p16"/>
          <p:cNvGrpSpPr/>
          <p:nvPr/>
        </p:nvGrpSpPr>
        <p:grpSpPr>
          <a:xfrm>
            <a:off x="-628875" y="2862774"/>
            <a:ext cx="2689401" cy="2957764"/>
            <a:chOff x="-628875" y="2862774"/>
            <a:chExt cx="2689401" cy="2957764"/>
          </a:xfrm>
        </p:grpSpPr>
        <p:pic>
          <p:nvPicPr>
            <p:cNvPr id="172" name="Google Shape;1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8450" y="4737663"/>
              <a:ext cx="1072076" cy="108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69">
              <a:off x="-455545" y="3034258"/>
              <a:ext cx="883515" cy="8885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1611550" y="2490377"/>
            <a:ext cx="21762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2"/>
          </p:nvPr>
        </p:nvSpPr>
        <p:spPr>
          <a:xfrm>
            <a:off x="3930125" y="2490375"/>
            <a:ext cx="21753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3"/>
          </p:nvPr>
        </p:nvSpPr>
        <p:spPr>
          <a:xfrm>
            <a:off x="6247800" y="2490375"/>
            <a:ext cx="21753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4"/>
          </p:nvPr>
        </p:nvSpPr>
        <p:spPr>
          <a:xfrm>
            <a:off x="1611550" y="2038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5"/>
          </p:nvPr>
        </p:nvSpPr>
        <p:spPr>
          <a:xfrm>
            <a:off x="3929675" y="2038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6"/>
          </p:nvPr>
        </p:nvSpPr>
        <p:spPr>
          <a:xfrm>
            <a:off x="6247800" y="2038200"/>
            <a:ext cx="2176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20"/>
          <p:cNvGrpSpPr/>
          <p:nvPr/>
        </p:nvGrpSpPr>
        <p:grpSpPr>
          <a:xfrm>
            <a:off x="-620801" y="2975044"/>
            <a:ext cx="3084717" cy="2788759"/>
            <a:chOff x="-620801" y="2975044"/>
            <a:chExt cx="3084717" cy="2788759"/>
          </a:xfrm>
        </p:grpSpPr>
        <p:sp>
          <p:nvSpPr>
            <p:cNvPr id="219" name="Google Shape;219;p20"/>
            <p:cNvSpPr/>
            <p:nvPr/>
          </p:nvSpPr>
          <p:spPr>
            <a:xfrm>
              <a:off x="1019716" y="43196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 rot="1372132">
              <a:off x="-396916" y="319892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-196953" y="3274028"/>
            <a:ext cx="2429163" cy="2322359"/>
            <a:chOff x="-196953" y="3274028"/>
            <a:chExt cx="2429163" cy="2322359"/>
          </a:xfrm>
        </p:grpSpPr>
        <p:pic>
          <p:nvPicPr>
            <p:cNvPr id="222" name="Google Shape;22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5410" y="4539013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679549">
              <a:off x="-133591" y="3336966"/>
              <a:ext cx="711922" cy="71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451">
              <a:off x="86088" y="3651894"/>
              <a:ext cx="857302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78574">
            <a:off x="-744507" y="68687"/>
            <a:ext cx="608490" cy="3573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lnly 1">
  <p:cSld name="CUSTOM_9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-624190" y="2489394"/>
            <a:ext cx="3522918" cy="3545984"/>
            <a:chOff x="-624190" y="2489394"/>
            <a:chExt cx="3522918" cy="3545984"/>
          </a:xfrm>
        </p:grpSpPr>
        <p:sp>
          <p:nvSpPr>
            <p:cNvPr id="272" name="Google Shape;272;p23"/>
            <p:cNvSpPr/>
            <p:nvPr/>
          </p:nvSpPr>
          <p:spPr>
            <a:xfrm rot="4836956">
              <a:off x="-516104" y="259747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454528" y="459117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3"/>
          <p:cNvGrpSpPr/>
          <p:nvPr/>
        </p:nvGrpSpPr>
        <p:grpSpPr>
          <a:xfrm>
            <a:off x="-469650" y="2696977"/>
            <a:ext cx="3224562" cy="3006723"/>
            <a:chOff x="-469650" y="2696977"/>
            <a:chExt cx="3224562" cy="3006723"/>
          </a:xfrm>
        </p:grpSpPr>
        <p:pic>
          <p:nvPicPr>
            <p:cNvPr id="275" name="Google Shape;27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836552">
              <a:off x="-381635" y="2839935"/>
              <a:ext cx="1175372" cy="117537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6" name="Google Shape;276;p23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2051969">
              <a:off x="1698067" y="4643633"/>
              <a:ext cx="883515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836552">
              <a:off x="-48995" y="2747342"/>
              <a:ext cx="730975" cy="7414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29043">
            <a:off x="-1634610" y="4024205"/>
            <a:ext cx="2809722" cy="9946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lnly 2">
  <p:cSld name="CUSTOM_9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2" name="Google Shape;282;p24"/>
          <p:cNvGrpSpPr/>
          <p:nvPr/>
        </p:nvGrpSpPr>
        <p:grpSpPr>
          <a:xfrm>
            <a:off x="6254025" y="3826177"/>
            <a:ext cx="3384779" cy="2121399"/>
            <a:chOff x="6254025" y="3826177"/>
            <a:chExt cx="3384779" cy="2121399"/>
          </a:xfrm>
        </p:grpSpPr>
        <p:sp>
          <p:nvSpPr>
            <p:cNvPr id="283" name="Google Shape;283;p24"/>
            <p:cNvSpPr/>
            <p:nvPr/>
          </p:nvSpPr>
          <p:spPr>
            <a:xfrm rot="5871345">
              <a:off x="6345948" y="4411399"/>
              <a:ext cx="1444254" cy="1444254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8194603" y="382617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4"/>
          <p:cNvGrpSpPr/>
          <p:nvPr/>
        </p:nvGrpSpPr>
        <p:grpSpPr>
          <a:xfrm>
            <a:off x="6428058" y="4019588"/>
            <a:ext cx="3047653" cy="1681767"/>
            <a:chOff x="6428058" y="4019588"/>
            <a:chExt cx="3047653" cy="1681767"/>
          </a:xfrm>
        </p:grpSpPr>
        <p:pic>
          <p:nvPicPr>
            <p:cNvPr id="286" name="Google Shape;28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671697">
              <a:off x="6771869" y="4734597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7" name="Google Shape;28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871121">
              <a:off x="6475591" y="4537213"/>
              <a:ext cx="805318" cy="79784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8" name="Google Shape;28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910" y="401958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59969">
            <a:off x="9012929" y="68026"/>
            <a:ext cx="600385" cy="35258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lnly 3">
  <p:cSld name="CUSTOM_9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3" name="Google Shape;293;p25"/>
          <p:cNvGrpSpPr/>
          <p:nvPr/>
        </p:nvGrpSpPr>
        <p:grpSpPr>
          <a:xfrm>
            <a:off x="6576053" y="-909198"/>
            <a:ext cx="3307717" cy="2256303"/>
            <a:chOff x="6576053" y="-909198"/>
            <a:chExt cx="3307717" cy="2256303"/>
          </a:xfrm>
        </p:grpSpPr>
        <p:sp>
          <p:nvSpPr>
            <p:cNvPr id="294" name="Google Shape;294;p25"/>
            <p:cNvSpPr/>
            <p:nvPr/>
          </p:nvSpPr>
          <p:spPr>
            <a:xfrm>
              <a:off x="6576053" y="-909198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1392572">
              <a:off x="8213585" y="-323079"/>
              <a:ext cx="1444069" cy="144406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25"/>
          <p:cNvGrpSpPr/>
          <p:nvPr/>
        </p:nvGrpSpPr>
        <p:grpSpPr>
          <a:xfrm>
            <a:off x="6695676" y="-724000"/>
            <a:ext cx="3011653" cy="2030720"/>
            <a:chOff x="6695676" y="-724000"/>
            <a:chExt cx="3011653" cy="2030720"/>
          </a:xfrm>
        </p:grpSpPr>
        <p:pic>
          <p:nvPicPr>
            <p:cNvPr id="297" name="Google Shape;297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95676" y="-724000"/>
              <a:ext cx="1204949" cy="120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392377">
              <a:off x="8347929" y="-52680"/>
              <a:ext cx="1175375" cy="1175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9" name="Google Shape;29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92371">
              <a:off x="8366142" y="-100731"/>
              <a:ext cx="730975" cy="7414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00" name="Google Shape;3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08389">
            <a:off x="9037993" y="1172576"/>
            <a:ext cx="559121" cy="2798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6" name="Google Shape;316;p27"/>
          <p:cNvGrpSpPr/>
          <p:nvPr/>
        </p:nvGrpSpPr>
        <p:grpSpPr>
          <a:xfrm>
            <a:off x="-620801" y="2975044"/>
            <a:ext cx="3084717" cy="2788759"/>
            <a:chOff x="-620801" y="2975044"/>
            <a:chExt cx="3084717" cy="2788759"/>
          </a:xfrm>
        </p:grpSpPr>
        <p:sp>
          <p:nvSpPr>
            <p:cNvPr id="317" name="Google Shape;317;p27"/>
            <p:cNvSpPr/>
            <p:nvPr/>
          </p:nvSpPr>
          <p:spPr>
            <a:xfrm>
              <a:off x="1019716" y="43196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1372132">
              <a:off x="-396916" y="319892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294198" y="3260177"/>
            <a:ext cx="2686799" cy="2367774"/>
            <a:chOff x="-294198" y="3260177"/>
            <a:chExt cx="2686799" cy="2367774"/>
          </a:xfrm>
        </p:grpSpPr>
        <p:pic>
          <p:nvPicPr>
            <p:cNvPr id="320" name="Google Shape;32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64960" y="444353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1" name="Google Shape;321;p27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679560">
              <a:off x="-200932" y="3352821"/>
              <a:ext cx="1047920" cy="105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461">
              <a:off x="1592648" y="4865229"/>
              <a:ext cx="700756" cy="6521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23" name="Google Shape;3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75943">
            <a:off x="-942257" y="1289212"/>
            <a:ext cx="608490" cy="3573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6" name="Google Shape;326;p28"/>
          <p:cNvGrpSpPr/>
          <p:nvPr/>
        </p:nvGrpSpPr>
        <p:grpSpPr>
          <a:xfrm>
            <a:off x="5590238" y="3498440"/>
            <a:ext cx="3307007" cy="2323904"/>
            <a:chOff x="5590238" y="3498440"/>
            <a:chExt cx="3307007" cy="2323904"/>
          </a:xfrm>
        </p:grpSpPr>
        <p:sp>
          <p:nvSpPr>
            <p:cNvPr id="327" name="Google Shape;327;p28"/>
            <p:cNvSpPr/>
            <p:nvPr/>
          </p:nvSpPr>
          <p:spPr>
            <a:xfrm rot="-3384736">
              <a:off x="7174240" y="3777335"/>
              <a:ext cx="1444109" cy="144410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625688">
              <a:off x="5625910" y="4342416"/>
              <a:ext cx="1444256" cy="144425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5692588" y="3746357"/>
            <a:ext cx="2864355" cy="1850389"/>
            <a:chOff x="5692588" y="3746357"/>
            <a:chExt cx="2864355" cy="1850389"/>
          </a:xfrm>
        </p:grpSpPr>
        <p:pic>
          <p:nvPicPr>
            <p:cNvPr id="330" name="Google Shape;330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384820">
              <a:off x="7423191" y="4085616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1" name="Google Shape;331;p28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8573960">
              <a:off x="5871161" y="4531614"/>
              <a:ext cx="883516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41104">
              <a:off x="7779478" y="3864909"/>
              <a:ext cx="652622" cy="6619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33" name="Google Shape;3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90980">
            <a:off x="8446520" y="19174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35759">
            <a:off x="9363424" y="1704250"/>
            <a:ext cx="309195" cy="483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7032353" y="-782873"/>
            <a:ext cx="2888400" cy="2483500"/>
            <a:chOff x="7032353" y="-782873"/>
            <a:chExt cx="2888400" cy="2483500"/>
          </a:xfrm>
        </p:grpSpPr>
        <p:sp>
          <p:nvSpPr>
            <p:cNvPr id="28" name="Google Shape;28;p4"/>
            <p:cNvSpPr/>
            <p:nvPr/>
          </p:nvSpPr>
          <p:spPr>
            <a:xfrm>
              <a:off x="8476553" y="25642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032353" y="-782873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7180652" y="-903099"/>
            <a:ext cx="2361124" cy="2534574"/>
            <a:chOff x="7180652" y="-903099"/>
            <a:chExt cx="2361124" cy="2534574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7180652" y="-903099"/>
              <a:ext cx="2186081" cy="2128248"/>
              <a:chOff x="7180652" y="-903099"/>
              <a:chExt cx="2186081" cy="2128248"/>
            </a:xfrm>
          </p:grpSpPr>
          <p:pic>
            <p:nvPicPr>
              <p:cNvPr id="32" name="Google Shape;32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94400" y="445025"/>
                <a:ext cx="772332" cy="780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3" name="Google Shape;33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799993">
                <a:off x="7180652" y="-903097"/>
                <a:ext cx="1147575" cy="12898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Google Shape;34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55525" y="934750"/>
              <a:ext cx="686251" cy="696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136816" y="2495301"/>
            <a:ext cx="27204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182400" y="2495301"/>
            <a:ext cx="27204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182400" y="201930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136809" y="201930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5"/>
          <p:cNvSpPr/>
          <p:nvPr/>
        </p:nvSpPr>
        <p:spPr>
          <a:xfrm rot="-3810887">
            <a:off x="8182568" y="-538023"/>
            <a:ext cx="1444278" cy="1444278"/>
          </a:xfrm>
          <a:prstGeom prst="ellipse">
            <a:avLst/>
          </a:prstGeom>
          <a:solidFill>
            <a:srgbClr val="FFFFFF">
              <a:alpha val="5316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8280000" algn="bl" rotWithShape="0">
              <a:srgbClr val="191919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62477" t="276" r="-1624" b="64693"/>
          <a:stretch/>
        </p:blipFill>
        <p:spPr>
          <a:xfrm rot="-5862568">
            <a:off x="8544292" y="-357161"/>
            <a:ext cx="883515" cy="88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0599">
            <a:off x="8348126" y="3986"/>
            <a:ext cx="652622" cy="6619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46454">
            <a:off x="7046978" y="-2150975"/>
            <a:ext cx="922850" cy="34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" name="Google Shape;49;p6"/>
          <p:cNvGrpSpPr/>
          <p:nvPr/>
        </p:nvGrpSpPr>
        <p:grpSpPr>
          <a:xfrm>
            <a:off x="6333513" y="-807931"/>
            <a:ext cx="3539590" cy="2911934"/>
            <a:chOff x="6333513" y="-807931"/>
            <a:chExt cx="3539590" cy="2911934"/>
          </a:xfrm>
        </p:grpSpPr>
        <p:sp>
          <p:nvSpPr>
            <p:cNvPr id="50" name="Google Shape;50;p6"/>
            <p:cNvSpPr/>
            <p:nvPr/>
          </p:nvSpPr>
          <p:spPr>
            <a:xfrm>
              <a:off x="8428903" y="6598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10625688">
              <a:off x="6369185" y="-772259"/>
              <a:ext cx="1444256" cy="144425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6"/>
          <p:cNvGrpSpPr/>
          <p:nvPr/>
        </p:nvGrpSpPr>
        <p:grpSpPr>
          <a:xfrm>
            <a:off x="6272213" y="-634646"/>
            <a:ext cx="3226989" cy="2415473"/>
            <a:chOff x="6272213" y="-634646"/>
            <a:chExt cx="3226989" cy="2415473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641899" y="982968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8573960">
              <a:off x="6450786" y="-458098"/>
              <a:ext cx="883516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625926">
              <a:off x="6943193" y="-143026"/>
              <a:ext cx="652622" cy="6619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6" name="Google Shape;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1657">
            <a:off x="8323870" y="-1224375"/>
            <a:ext cx="1555612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571922" y="2391127"/>
            <a:ext cx="3794896" cy="3908997"/>
            <a:chOff x="-571922" y="2391127"/>
            <a:chExt cx="3794896" cy="3908997"/>
          </a:xfrm>
        </p:grpSpPr>
        <p:sp>
          <p:nvSpPr>
            <p:cNvPr id="59" name="Google Shape;59;p7"/>
            <p:cNvSpPr/>
            <p:nvPr/>
          </p:nvSpPr>
          <p:spPr>
            <a:xfrm>
              <a:off x="-571922" y="239112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300574" y="4377724"/>
              <a:ext cx="1922400" cy="19224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70125" y="1145800"/>
            <a:ext cx="3840300" cy="25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pic" idx="2"/>
          </p:nvPr>
        </p:nvSpPr>
        <p:spPr>
          <a:xfrm>
            <a:off x="5247300" y="0"/>
            <a:ext cx="389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7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07855">
            <a:off x="-542798" y="4053326"/>
            <a:ext cx="1081075" cy="4076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5" name="Google Shape;65;p7"/>
          <p:cNvGrpSpPr/>
          <p:nvPr/>
        </p:nvGrpSpPr>
        <p:grpSpPr>
          <a:xfrm>
            <a:off x="-406227" y="2610538"/>
            <a:ext cx="3450399" cy="3094212"/>
            <a:chOff x="-406227" y="2610538"/>
            <a:chExt cx="3450399" cy="3094212"/>
          </a:xfrm>
        </p:grpSpPr>
        <p:pic>
          <p:nvPicPr>
            <p:cNvPr id="66" name="Google Shape;6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0321" y="4745696"/>
              <a:ext cx="953851" cy="9450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Google Shape;6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06227" y="261053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8" name="Google Shape;6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9175" y="4608501"/>
              <a:ext cx="1106524" cy="10962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473320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5284">
            <a:off x="1991789" y="-1997150"/>
            <a:ext cx="32867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8"/>
          <p:cNvGrpSpPr/>
          <p:nvPr/>
        </p:nvGrpSpPr>
        <p:grpSpPr>
          <a:xfrm>
            <a:off x="-1326773" y="1477458"/>
            <a:ext cx="5907575" cy="4228875"/>
            <a:chOff x="-1326773" y="1477458"/>
            <a:chExt cx="5907575" cy="4228875"/>
          </a:xfrm>
        </p:grpSpPr>
        <p:sp>
          <p:nvSpPr>
            <p:cNvPr id="75" name="Google Shape;75;p8"/>
            <p:cNvSpPr/>
            <p:nvPr/>
          </p:nvSpPr>
          <p:spPr>
            <a:xfrm rot="7811180">
              <a:off x="-905736" y="18984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7811180">
              <a:off x="2102039" y="32275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-783249" y="2024600"/>
            <a:ext cx="4838424" cy="3093476"/>
            <a:chOff x="-783249" y="2024600"/>
            <a:chExt cx="4838424" cy="3093476"/>
          </a:xfrm>
        </p:grpSpPr>
        <p:pic>
          <p:nvPicPr>
            <p:cNvPr id="78" name="Google Shape;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83249" y="2024600"/>
              <a:ext cx="1805499" cy="18054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6418" y="3609325"/>
              <a:ext cx="1508757" cy="1508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8574" y="3622528"/>
              <a:ext cx="938308" cy="95171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15100" y="2478725"/>
            <a:ext cx="43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715168" y="3321777"/>
            <a:ext cx="4303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" name="Google Shape;85;p9"/>
          <p:cNvGrpSpPr/>
          <p:nvPr/>
        </p:nvGrpSpPr>
        <p:grpSpPr>
          <a:xfrm>
            <a:off x="4251652" y="-657342"/>
            <a:ext cx="6109725" cy="6827138"/>
            <a:chOff x="4251652" y="-657342"/>
            <a:chExt cx="6109725" cy="6827138"/>
          </a:xfrm>
        </p:grpSpPr>
        <p:sp>
          <p:nvSpPr>
            <p:cNvPr id="86" name="Google Shape;86;p9"/>
            <p:cNvSpPr/>
            <p:nvPr/>
          </p:nvSpPr>
          <p:spPr>
            <a:xfrm rot="7811180">
              <a:off x="6983814" y="3691033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7811180">
              <a:off x="4672689" y="-23630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7811180">
              <a:off x="7882614" y="13104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9"/>
          <p:cNvGrpSpPr/>
          <p:nvPr/>
        </p:nvGrpSpPr>
        <p:grpSpPr>
          <a:xfrm>
            <a:off x="4411053" y="-1205141"/>
            <a:ext cx="8033512" cy="8505476"/>
            <a:chOff x="4411053" y="-1205141"/>
            <a:chExt cx="8033512" cy="8505476"/>
          </a:xfrm>
        </p:grpSpPr>
        <p:pic>
          <p:nvPicPr>
            <p:cNvPr id="90" name="Google Shape;9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91678">
              <a:off x="5148349" y="2919849"/>
              <a:ext cx="1368574" cy="42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594102">
              <a:off x="9588576" y="-242591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2" name="Google Shape;92;p9"/>
          <p:cNvGrpSpPr/>
          <p:nvPr/>
        </p:nvGrpSpPr>
        <p:grpSpPr>
          <a:xfrm>
            <a:off x="4905650" y="35351"/>
            <a:ext cx="4738925" cy="5707449"/>
            <a:chOff x="4905650" y="35351"/>
            <a:chExt cx="4738925" cy="5707449"/>
          </a:xfrm>
        </p:grpSpPr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86">
              <a:off x="5219831" y="254945"/>
              <a:ext cx="1131368" cy="1137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5650" y="184465"/>
              <a:ext cx="835699" cy="8476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90">
              <a:off x="7298543" y="4029120"/>
              <a:ext cx="1428261" cy="1436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3225" y="1669212"/>
              <a:ext cx="1321350" cy="1340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6" r:id="rId12"/>
    <p:sldLayoutId id="2147483669" r:id="rId13"/>
    <p:sldLayoutId id="2147483670" r:id="rId14"/>
    <p:sldLayoutId id="2147483671" r:id="rId15"/>
    <p:sldLayoutId id="2147483673" r:id="rId16"/>
    <p:sldLayoutId id="214748367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enc.ru/c/molochnokislye-bakterii-ce2f2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ctrTitle"/>
          </p:nvPr>
        </p:nvSpPr>
        <p:spPr>
          <a:xfrm>
            <a:off x="744775" y="2735295"/>
            <a:ext cx="6609336" cy="658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500" dirty="0">
                <a:latin typeface="Century Gothic" panose="020B0502020202020204" pitchFamily="34" charset="0"/>
              </a:rPr>
              <a:t>Анализ антимикробной активности молочнокислых бактерий в отношении микрофлоры рук</a:t>
            </a:r>
            <a:br>
              <a:rPr lang="ru-RU" sz="3200" b="0" dirty="0"/>
            </a:br>
            <a:br>
              <a:rPr lang="ru-RU" sz="3200" dirty="0"/>
            </a:br>
            <a:endParaRPr sz="3200"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761576" y="2595559"/>
            <a:ext cx="5477100" cy="798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aleway" pitchFamily="2" charset="-52"/>
              </a:rPr>
              <a:t>Выполнила: Говорухина Варвара, ученица 7-й параллели ОАНО «Школы «</a:t>
            </a:r>
            <a:r>
              <a:rPr lang="ru-RU" sz="1600" dirty="0" err="1">
                <a:latin typeface="Raleway" pitchFamily="2" charset="-52"/>
              </a:rPr>
              <a:t>Летово</a:t>
            </a:r>
            <a:r>
              <a:rPr lang="ru-RU" sz="1600" dirty="0">
                <a:latin typeface="Raleway" pitchFamily="2" charset="-52"/>
              </a:rPr>
              <a:t>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aleway" pitchFamily="2" charset="-52"/>
              </a:rPr>
              <a:t>Научные руководители: Лазарева Евгения Михайловна, </a:t>
            </a:r>
            <a:r>
              <a:rPr lang="ru-RU" sz="1600" dirty="0" err="1">
                <a:latin typeface="Raleway" pitchFamily="2" charset="-52"/>
              </a:rPr>
              <a:t>Помаскина</a:t>
            </a:r>
            <a:r>
              <a:rPr lang="ru-RU" sz="1600" dirty="0">
                <a:latin typeface="Raleway" pitchFamily="2" charset="-52"/>
              </a:rPr>
              <a:t> Татьяна Львовна</a:t>
            </a:r>
            <a:endParaRPr sz="1600" dirty="0">
              <a:latin typeface="Raleway" pitchFamily="2" charset="-52"/>
            </a:endParaRPr>
          </a:p>
        </p:txBody>
      </p:sp>
      <p:grpSp>
        <p:nvGrpSpPr>
          <p:cNvPr id="346" name="Google Shape;346;p32"/>
          <p:cNvGrpSpPr/>
          <p:nvPr/>
        </p:nvGrpSpPr>
        <p:grpSpPr>
          <a:xfrm>
            <a:off x="6033891" y="2634324"/>
            <a:ext cx="1804031" cy="1872901"/>
            <a:chOff x="5736249" y="1829366"/>
            <a:chExt cx="2074503" cy="2153698"/>
          </a:xfrm>
        </p:grpSpPr>
        <p:sp>
          <p:nvSpPr>
            <p:cNvPr id="347" name="Google Shape;347;p32"/>
            <p:cNvSpPr/>
            <p:nvPr/>
          </p:nvSpPr>
          <p:spPr>
            <a:xfrm>
              <a:off x="5744642" y="182936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942">
              <a:off x="6062495" y="2123279"/>
              <a:ext cx="1422011" cy="1598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32"/>
          <p:cNvGrpSpPr/>
          <p:nvPr/>
        </p:nvGrpSpPr>
        <p:grpSpPr>
          <a:xfrm>
            <a:off x="2773123" y="3713480"/>
            <a:ext cx="1798877" cy="1798877"/>
            <a:chOff x="2773123" y="3454658"/>
            <a:chExt cx="2057700" cy="2057700"/>
          </a:xfrm>
        </p:grpSpPr>
        <p:sp>
          <p:nvSpPr>
            <p:cNvPr id="350" name="Google Shape;350;p32"/>
            <p:cNvSpPr/>
            <p:nvPr/>
          </p:nvSpPr>
          <p:spPr>
            <a:xfrm>
              <a:off x="2773123" y="3454658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4727" y="4362607"/>
              <a:ext cx="1000533" cy="1000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6866" y="3543276"/>
              <a:ext cx="1476705" cy="147670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53" name="Google Shape;353;p32"/>
          <p:cNvGrpSpPr/>
          <p:nvPr/>
        </p:nvGrpSpPr>
        <p:grpSpPr>
          <a:xfrm>
            <a:off x="7546528" y="-582072"/>
            <a:ext cx="1844671" cy="1844671"/>
            <a:chOff x="6371208" y="-762849"/>
            <a:chExt cx="2057700" cy="2057700"/>
          </a:xfrm>
        </p:grpSpPr>
        <p:sp>
          <p:nvSpPr>
            <p:cNvPr id="354" name="Google Shape;354;p32"/>
            <p:cNvSpPr/>
            <p:nvPr/>
          </p:nvSpPr>
          <p:spPr>
            <a:xfrm>
              <a:off x="6371208" y="-762849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5" name="Google Shape;35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3163" y="-681423"/>
              <a:ext cx="1000525" cy="9912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6" name="Google Shape;35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5925" y="-29548"/>
              <a:ext cx="1000524" cy="9871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7" name="Google Shape;35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52605" y="112546"/>
              <a:ext cx="891376" cy="9049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>
            <a:spLocks noGrp="1"/>
          </p:cNvSpPr>
          <p:nvPr>
            <p:ph type="title"/>
          </p:nvPr>
        </p:nvSpPr>
        <p:spPr>
          <a:xfrm>
            <a:off x="720000" y="1945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Дальнейшие исследования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67305-17C8-FD80-7BC9-3984F008A635}"/>
              </a:ext>
            </a:extLst>
          </p:cNvPr>
          <p:cNvSpPr txBox="1"/>
          <p:nvPr/>
        </p:nvSpPr>
        <p:spPr>
          <a:xfrm>
            <a:off x="1765608" y="1086728"/>
            <a:ext cx="623535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i="1" dirty="0">
                <a:solidFill>
                  <a:schemeClr val="tx1"/>
                </a:solidFill>
                <a:latin typeface="Raleway" pitchFamily="2" charset="-52"/>
              </a:rPr>
              <a:t>В «</a:t>
            </a:r>
            <a:r>
              <a:rPr lang="ru-RU" sz="1700" i="1" dirty="0" err="1">
                <a:solidFill>
                  <a:schemeClr val="tx1"/>
                </a:solidFill>
                <a:latin typeface="Raleway" pitchFamily="2" charset="-52"/>
              </a:rPr>
              <a:t>Летово</a:t>
            </a:r>
            <a:r>
              <a:rPr lang="ru-RU" sz="1700" i="1" dirty="0">
                <a:solidFill>
                  <a:schemeClr val="tx1"/>
                </a:solidFill>
                <a:latin typeface="Raleway" pitchFamily="2" charset="-52"/>
              </a:rPr>
              <a:t>»:</a:t>
            </a:r>
            <a:endParaRPr lang="ru-RU" sz="1700" dirty="0">
              <a:latin typeface="Raleway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700" b="1" dirty="0">
                <a:solidFill>
                  <a:schemeClr val="tx1"/>
                </a:solidFill>
                <a:latin typeface="Raleway" pitchFamily="2" charset="-52"/>
              </a:rPr>
              <a:t>По возможности: </a:t>
            </a:r>
            <a:r>
              <a:rPr lang="ru-RU" sz="17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разработать состав антисептического средства на основе бактерий.</a:t>
            </a:r>
          </a:p>
          <a:p>
            <a:pPr marL="285750" indent="-285750">
              <a:buFontTx/>
              <a:buChar char="-"/>
            </a:pPr>
            <a:r>
              <a:rPr lang="ru-RU" sz="1700" dirty="0">
                <a:latin typeface="Raleway" pitchFamily="2" charset="-52"/>
              </a:rPr>
              <a:t>Продолжить изучать состав выращенных колоний на готовых микропрепаратах.</a:t>
            </a:r>
          </a:p>
          <a:p>
            <a:pPr marL="285750" indent="-285750">
              <a:buFontTx/>
              <a:buChar char="-"/>
            </a:pPr>
            <a:r>
              <a:rPr lang="ru-RU" sz="17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Продолжать работу над сайтом, куда буду выкладывать результаты исследования.</a:t>
            </a:r>
          </a:p>
          <a:p>
            <a:r>
              <a:rPr lang="ru-RU" sz="1700" i="1" dirty="0">
                <a:solidFill>
                  <a:schemeClr val="tx1"/>
                </a:solidFill>
                <a:latin typeface="Raleway" pitchFamily="2" charset="-52"/>
              </a:rPr>
              <a:t>Дальнейшее развитие проекта:</a:t>
            </a:r>
          </a:p>
          <a:p>
            <a:r>
              <a:rPr lang="ru-RU" sz="1700" i="1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-    </a:t>
            </a:r>
            <a:r>
              <a:rPr lang="ru-RU" sz="17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Я хотела бы поучаствовать в конкурсе «Учёные будущего» со своей работой (предложение научного руководителя).</a:t>
            </a:r>
            <a:endParaRPr lang="ru-RU" sz="1700" i="1" dirty="0">
              <a:solidFill>
                <a:schemeClr val="bg1">
                  <a:lumMod val="10000"/>
                </a:schemeClr>
              </a:solidFill>
              <a:latin typeface="Raleway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>
            <a:spLocks noGrp="1"/>
          </p:cNvSpPr>
          <p:nvPr>
            <p:ph type="title"/>
          </p:nvPr>
        </p:nvSpPr>
        <p:spPr>
          <a:xfrm>
            <a:off x="719600" y="264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Библиография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6211C-1B61-CFDA-BDFF-2B0A83E8B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174" y="1000790"/>
            <a:ext cx="5811829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Andreeva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I.V.,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and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O.U.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Stetsiouk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“New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Probiotic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Strain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Streptococcus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Salivarius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K12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in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Clinical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Practice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.”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Clinical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Microbiology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and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Antimicrobial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Chemotherapy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vol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21,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no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2, 2019,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pp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92–99, https://doi.org/10.36488/cmac.2019.2.92-99.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Accessed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12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Nov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2019.</a:t>
            </a:r>
            <a:endParaRPr lang="ru-RU" altLang="ru-RU" dirty="0"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Филиал ФБУЗ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ЦГиЭ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в ЗАО города Москвы. “Роль молочнокислых бактерий в жизни человека | Филиал ФБУЗ “Центр гигиены и эпидемиологии в городе Москве” в ЗАО г. Москвы.”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Gsenzao.ru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2025, gsenzao.ru/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rol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-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molochnokislyx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-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bakterij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-v-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zhizni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-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cheloveka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/.</a:t>
            </a:r>
            <a:endParaRPr lang="ru-RU" altLang="ru-RU" dirty="0"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Кольцова, П.А. “Исследование молочнокислых бактерий.”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Science-Start.ru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2025, science-start.ru/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ru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article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view?id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=2235.</a:t>
            </a:r>
            <a:endParaRPr lang="ru-RU" altLang="ru-RU" dirty="0">
              <a:latin typeface="Raleway" pitchFamily="2" charset="-5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Milentyeva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I.S.,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et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al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. “Антибиотикорезистентность, антагонистическая активность и биосовместимость молочных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пропионовокислых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 бактерий.”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Propionix.ru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leway" pitchFamily="2" charset="-52"/>
                <a:cs typeface="Times New Roman" panose="02020603050405020304" pitchFamily="18" charset="0"/>
              </a:rPr>
              <a:t>, 2021, propionix.ru/antibiotikorezistentnost-antagonisticheskaya-aktivnost-i-biosovmestimost-propionovokislyh-bakterij.</a:t>
            </a:r>
          </a:p>
          <a:p>
            <a:pPr marL="342900" indent="-342900">
              <a:buClrTx/>
              <a:buFontTx/>
              <a:buAutoNum type="arabicPeriod"/>
            </a:pPr>
            <a:r>
              <a:rPr lang="ru-RU" altLang="ru-RU" dirty="0">
                <a:latin typeface="Raleway" pitchFamily="2" charset="-52"/>
                <a:cs typeface="Times New Roman" panose="02020603050405020304" pitchFamily="18" charset="0"/>
              </a:rPr>
              <a:t>“Болезни грязных рук. ОКИ.” </a:t>
            </a:r>
            <a:r>
              <a:rPr lang="ru-RU" altLang="ru-RU" i="1" dirty="0">
                <a:latin typeface="Raleway" pitchFamily="2" charset="-52"/>
                <a:cs typeface="Times New Roman" panose="02020603050405020304" pitchFamily="18" charset="0"/>
              </a:rPr>
              <a:t>Rospotrebnadzor.ru</a:t>
            </a:r>
            <a:r>
              <a:rPr lang="ru-RU" altLang="ru-RU" dirty="0">
                <a:latin typeface="Raleway" pitchFamily="2" charset="-52"/>
                <a:cs typeface="Times New Roman" panose="02020603050405020304" pitchFamily="18" charset="0"/>
              </a:rPr>
              <a:t>, 2022, 68.rospotrebnadzor.ru/</a:t>
            </a:r>
            <a:r>
              <a:rPr lang="ru-RU" altLang="ru-RU" dirty="0" err="1">
                <a:latin typeface="Raleway" pitchFamily="2" charset="-52"/>
                <a:cs typeface="Times New Roman" panose="02020603050405020304" pitchFamily="18" charset="0"/>
              </a:rPr>
              <a:t>content</a:t>
            </a:r>
            <a:r>
              <a:rPr lang="ru-RU" altLang="ru-RU" dirty="0">
                <a:latin typeface="Raleway" pitchFamily="2" charset="-52"/>
                <a:cs typeface="Times New Roman" panose="02020603050405020304" pitchFamily="18" charset="0"/>
              </a:rPr>
              <a:t>/1201/76911/.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itchFamily="2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156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Цели и задачи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DC8B1-0F43-BE64-FA48-515EEE8323C8}"/>
              </a:ext>
            </a:extLst>
          </p:cNvPr>
          <p:cNvSpPr txBox="1"/>
          <p:nvPr/>
        </p:nvSpPr>
        <p:spPr>
          <a:xfrm>
            <a:off x="1186852" y="1005350"/>
            <a:ext cx="67702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>
                <a:solidFill>
                  <a:schemeClr val="tx1"/>
                </a:solidFill>
                <a:latin typeface="Century Gothic" panose="020B0502020202020204" pitchFamily="34" charset="0"/>
              </a:rPr>
              <a:t>Цель: </a:t>
            </a:r>
          </a:p>
          <a:p>
            <a:r>
              <a:rPr lang="ru-RU" sz="17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Определить способность молочнокислых бактерий подавлять рост микрофлоры, выделенной с кожи рук, и выявить наиболее эффективные штаммы для потенциального применения в качестве натуральных антимикробных агентов</a:t>
            </a:r>
          </a:p>
          <a:p>
            <a:r>
              <a:rPr lang="ru-RU" sz="1700" b="1" dirty="0">
                <a:solidFill>
                  <a:schemeClr val="tx1"/>
                </a:solidFill>
                <a:latin typeface="Raleway" pitchFamily="2" charset="-52"/>
              </a:rPr>
              <a:t>Задачи:</a:t>
            </a:r>
          </a:p>
          <a:p>
            <a:r>
              <a:rPr lang="ru-RU" sz="1700" b="1" dirty="0">
                <a:latin typeface="Raleway" pitchFamily="2" charset="-52"/>
              </a:rPr>
              <a:t>1. </a:t>
            </a:r>
            <a:r>
              <a:rPr lang="ru-RU" sz="1700" dirty="0">
                <a:latin typeface="Raleway" pitchFamily="2" charset="-52"/>
              </a:rPr>
              <a:t>Оценить, способны ли 5 исследуемых штаммов молочнокислых бактерий подавлять рост микрофлоры, выделенной с рук человека.  </a:t>
            </a:r>
          </a:p>
          <a:p>
            <a:r>
              <a:rPr lang="ru-RU" sz="1700" b="1" dirty="0">
                <a:latin typeface="Raleway" pitchFamily="2" charset="-52"/>
              </a:rPr>
              <a:t>2. </a:t>
            </a:r>
            <a:r>
              <a:rPr lang="ru-RU" sz="1700" dirty="0">
                <a:latin typeface="Raleway" pitchFamily="2" charset="-52"/>
              </a:rPr>
              <a:t>Выявить, какие из 5 культур молочнокислых бактерий проявляют наибольшую антибактериальную активность против бактерий с кожи рук.</a:t>
            </a:r>
          </a:p>
          <a:p>
            <a:r>
              <a:rPr lang="ru-RU" sz="1700" b="1" dirty="0">
                <a:latin typeface="Raleway" pitchFamily="2" charset="-52"/>
              </a:rPr>
              <a:t>3. </a:t>
            </a:r>
            <a:r>
              <a:rPr lang="ru-RU" sz="1700" dirty="0">
                <a:latin typeface="Raleway" pitchFamily="2" charset="-52"/>
              </a:rPr>
              <a:t>Выявить динамику роста бактерий и преобладающий штамм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>
            <a:spLocks noGrp="1"/>
          </p:cNvSpPr>
          <p:nvPr>
            <p:ph type="title"/>
          </p:nvPr>
        </p:nvSpPr>
        <p:spPr>
          <a:xfrm>
            <a:off x="720000" y="1407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Молочнокислые бактерии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D19FEF-7BB0-AF24-5B58-3A202DACC629}"/>
              </a:ext>
            </a:extLst>
          </p:cNvPr>
          <p:cNvSpPr txBox="1"/>
          <p:nvPr/>
        </p:nvSpPr>
        <p:spPr>
          <a:xfrm>
            <a:off x="720000" y="1112835"/>
            <a:ext cx="450375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dirty="0">
                <a:solidFill>
                  <a:schemeClr val="tx1"/>
                </a:solidFill>
                <a:effectLst/>
                <a:latin typeface="Raleway" pitchFamily="2" charset="-52"/>
              </a:rPr>
              <a:t>Молочнокислые бактерии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Raleway" pitchFamily="2" charset="-52"/>
              </a:rPr>
              <a:t> 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Raleway" pitchFamily="2" charset="-52"/>
              </a:rPr>
              <a:t>— это группа микроорганизмов, которые живут за счёт процесса брожения.</a:t>
            </a:r>
            <a:br>
              <a:rPr lang="ru-RU" b="0" i="0" u="none" strike="noStrike" dirty="0">
                <a:effectLst/>
                <a:latin typeface="YS Text"/>
                <a:hlinkClick r:id="rId3"/>
              </a:rPr>
            </a:br>
            <a:endParaRPr lang="ru-RU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93B9FE78-DB8F-1CC9-B677-FBEC8F6CB186}"/>
              </a:ext>
            </a:extLst>
          </p:cNvPr>
          <p:cNvCxnSpPr>
            <a:cxnSpLocks/>
          </p:cNvCxnSpPr>
          <p:nvPr/>
        </p:nvCxnSpPr>
        <p:spPr>
          <a:xfrm>
            <a:off x="720000" y="2401884"/>
            <a:ext cx="803489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6FEF8F-576F-1DC4-8BD0-404788C623DA}"/>
              </a:ext>
            </a:extLst>
          </p:cNvPr>
          <p:cNvSpPr txBox="1"/>
          <p:nvPr/>
        </p:nvSpPr>
        <p:spPr>
          <a:xfrm>
            <a:off x="1417883" y="2552161"/>
            <a:ext cx="36210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Как функционируют?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Способны образовывать молочную кислоту из углеводов или лактозы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Укрепляют иммунитет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Подавляют болезнетворные бактерии </a:t>
            </a:r>
          </a:p>
          <a:p>
            <a:endParaRPr lang="ru-RU" sz="1600" dirty="0">
              <a:solidFill>
                <a:schemeClr val="bg1">
                  <a:lumMod val="10000"/>
                </a:schemeClr>
              </a:solidFill>
              <a:latin typeface="Raleway" pitchFamily="2" charset="-52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1B98A00-FBAE-B645-A38E-3E78164C3EB2}"/>
              </a:ext>
            </a:extLst>
          </p:cNvPr>
          <p:cNvCxnSpPr>
            <a:cxnSpLocks/>
          </p:cNvCxnSpPr>
          <p:nvPr/>
        </p:nvCxnSpPr>
        <p:spPr>
          <a:xfrm>
            <a:off x="5038928" y="1078445"/>
            <a:ext cx="0" cy="12075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AB710B-F91A-7CF3-FD49-310CA2D49E54}"/>
              </a:ext>
            </a:extLst>
          </p:cNvPr>
          <p:cNvSpPr txBox="1"/>
          <p:nvPr/>
        </p:nvSpPr>
        <p:spPr>
          <a:xfrm>
            <a:off x="5194575" y="1078445"/>
            <a:ext cx="394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latin typeface="Raleway" pitchFamily="2" charset="-52"/>
              </a:rPr>
              <a:t>В своём исследовании я рассматривала: </a:t>
            </a:r>
            <a:r>
              <a:rPr lang="en-US" sz="1600" dirty="0">
                <a:latin typeface="Raleway" pitchFamily="2" charset="-52"/>
              </a:rPr>
              <a:t>Lactobacillus, Streptococcus, Lactococcus, Propionibacterium</a:t>
            </a:r>
            <a:endParaRPr lang="ru-RU" sz="1600" dirty="0">
              <a:latin typeface="Raleway" pitchFamily="2" charset="-52"/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3C48B7D-ECA4-5171-A4E3-BB1DF62F9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28" y="2602622"/>
            <a:ext cx="3818754" cy="2308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1383659" y="143262"/>
            <a:ext cx="63766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Симбиотическая микрофлора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9A18A-1E97-B215-C353-09CF2ACC4D76}"/>
              </a:ext>
            </a:extLst>
          </p:cNvPr>
          <p:cNvSpPr txBox="1"/>
          <p:nvPr/>
        </p:nvSpPr>
        <p:spPr>
          <a:xfrm>
            <a:off x="853602" y="968221"/>
            <a:ext cx="42436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dirty="0">
                <a:solidFill>
                  <a:schemeClr val="tx1"/>
                </a:solidFill>
                <a:effectLst/>
                <a:latin typeface="Raleway" pitchFamily="2" charset="-52"/>
              </a:rPr>
              <a:t>Микробы</a:t>
            </a:r>
            <a:r>
              <a:rPr lang="ru-RU" sz="1800" b="0" i="0" u="none" strike="noStrike" dirty="0">
                <a:solidFill>
                  <a:srgbClr val="242424"/>
                </a:solidFill>
                <a:effectLst/>
                <a:latin typeface="Raleway" pitchFamily="2" charset="-52"/>
              </a:rPr>
              <a:t> - это общее название микроскопических организмов, которые невозможно увидеть невооружённым глазом. </a:t>
            </a:r>
            <a:endParaRPr lang="ru-RU" sz="1800" dirty="0">
              <a:latin typeface="Raleway" pitchFamily="2" charset="-52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6AF0BA-2A4B-E491-C186-5A6AA0630CD9}"/>
              </a:ext>
            </a:extLst>
          </p:cNvPr>
          <p:cNvCxnSpPr>
            <a:cxnSpLocks/>
          </p:cNvCxnSpPr>
          <p:nvPr/>
        </p:nvCxnSpPr>
        <p:spPr>
          <a:xfrm>
            <a:off x="943583" y="2295010"/>
            <a:ext cx="33365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F0C435-B2C4-711E-9AD2-8A98DBCD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32" y="1444558"/>
            <a:ext cx="3952867" cy="235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54AF11-0B11-F8FB-BFAF-4D5DBC3DE5EF}"/>
              </a:ext>
            </a:extLst>
          </p:cNvPr>
          <p:cNvSpPr txBox="1"/>
          <p:nvPr/>
        </p:nvSpPr>
        <p:spPr>
          <a:xfrm>
            <a:off x="1304417" y="2624036"/>
            <a:ext cx="325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i="1" dirty="0">
                <a:solidFill>
                  <a:schemeClr val="tx1"/>
                </a:solidFill>
                <a:latin typeface="Raleway" pitchFamily="2" charset="-52"/>
              </a:rPr>
              <a:t>На руках обитают: </a:t>
            </a:r>
            <a:r>
              <a:rPr lang="ru-RU" sz="1800" dirty="0">
                <a:latin typeface="Raleway" pitchFamily="2" charset="-52"/>
              </a:rPr>
              <a:t>кишечные палочки, стафилококки, шигеллы.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>
            <a:spLocks noGrp="1"/>
          </p:cNvSpPr>
          <p:nvPr>
            <p:ph type="title"/>
          </p:nvPr>
        </p:nvSpPr>
        <p:spPr>
          <a:xfrm>
            <a:off x="-632145" y="1459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Методика исследования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416" name="Google Shape;416;p37"/>
          <p:cNvGrpSpPr/>
          <p:nvPr/>
        </p:nvGrpSpPr>
        <p:grpSpPr>
          <a:xfrm>
            <a:off x="8205032" y="3759801"/>
            <a:ext cx="1170406" cy="1170406"/>
            <a:chOff x="7096078" y="990802"/>
            <a:chExt cx="1444200" cy="1444200"/>
          </a:xfrm>
        </p:grpSpPr>
        <p:sp>
          <p:nvSpPr>
            <p:cNvPr id="417" name="Google Shape;417;p37"/>
            <p:cNvSpPr/>
            <p:nvPr/>
          </p:nvSpPr>
          <p:spPr>
            <a:xfrm>
              <a:off x="7096078" y="9908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8" name="Google Shape;41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1599" y="1313968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B17AC8-48FD-0FCC-D18A-B7FA25A36F1E}"/>
              </a:ext>
            </a:extLst>
          </p:cNvPr>
          <p:cNvSpPr txBox="1"/>
          <p:nvPr/>
        </p:nvSpPr>
        <p:spPr>
          <a:xfrm>
            <a:off x="690664" y="894945"/>
            <a:ext cx="6016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Raleway" pitchFamily="2" charset="-52"/>
              </a:rPr>
              <a:t>Задача: </a:t>
            </a:r>
            <a:r>
              <a:rPr lang="ru-RU" sz="1600" dirty="0">
                <a:latin typeface="Raleway" pitchFamily="2" charset="-52"/>
              </a:rPr>
              <a:t>определить, как молочнокислые бактерии влияют </a:t>
            </a:r>
          </a:p>
          <a:p>
            <a:r>
              <a:rPr lang="ru-RU" sz="1600" dirty="0">
                <a:latin typeface="Raleway" pitchFamily="2" charset="-52"/>
              </a:rPr>
              <a:t>на микрофлору рук.</a:t>
            </a:r>
          </a:p>
          <a:p>
            <a:r>
              <a:rPr lang="ru-RU" sz="1600" b="1" dirty="0">
                <a:solidFill>
                  <a:schemeClr val="tx1"/>
                </a:solidFill>
                <a:latin typeface="Raleway" pitchFamily="2" charset="-52"/>
              </a:rPr>
              <a:t>Гипотеза: 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бактерии подавят большую часть микробов.</a:t>
            </a:r>
            <a:endParaRPr lang="ru-RU" sz="1600" b="1" dirty="0">
              <a:solidFill>
                <a:schemeClr val="tx1"/>
              </a:solidFill>
              <a:latin typeface="Raleway" pitchFamily="2" charset="-52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21482F8-D689-42B8-E9E9-FCD405A34114}"/>
              </a:ext>
            </a:extLst>
          </p:cNvPr>
          <p:cNvCxnSpPr>
            <a:cxnSpLocks/>
          </p:cNvCxnSpPr>
          <p:nvPr/>
        </p:nvCxnSpPr>
        <p:spPr>
          <a:xfrm>
            <a:off x="690664" y="1725942"/>
            <a:ext cx="571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444BA8-1D1A-DF13-8C17-B4EEBD07CF99}"/>
              </a:ext>
            </a:extLst>
          </p:cNvPr>
          <p:cNvSpPr txBox="1"/>
          <p:nvPr/>
        </p:nvSpPr>
        <p:spPr>
          <a:xfrm>
            <a:off x="690664" y="2162934"/>
            <a:ext cx="3706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tx1"/>
                </a:solidFill>
                <a:latin typeface="Raleway" pitchFamily="2" charset="-52"/>
              </a:rPr>
              <a:t>В чём заключалась?</a:t>
            </a:r>
          </a:p>
          <a:p>
            <a:pPr marL="342900" lvl="1" indent="-342900">
              <a:buFont typeface="+mj-lt"/>
              <a:buAutoNum type="arabicPeriod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Культивируем среду для выращивания бактерий – рассеиваем штаммы</a:t>
            </a:r>
          </a:p>
          <a:p>
            <a:pPr marL="342900" lvl="1" indent="-342900">
              <a:buFont typeface="+mj-lt"/>
              <a:buAutoNum type="arabicPeriod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Вырезаем каждый штамм и наносим на другую среду с бактериями, собранными с рук</a:t>
            </a:r>
          </a:p>
          <a:p>
            <a:pPr marL="342900" lvl="1" indent="-342900">
              <a:buFont typeface="+mj-lt"/>
              <a:buAutoNum type="arabicPeriod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Через сутки оцениваем зону подавления роста микробов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F38FFB5-74F0-69DA-33B3-16057253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49" t="13971" r="16596" b="9239"/>
          <a:stretch>
            <a:fillRect/>
          </a:stretch>
        </p:blipFill>
        <p:spPr>
          <a:xfrm>
            <a:off x="4396901" y="1898775"/>
            <a:ext cx="3440667" cy="28366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>
            <a:spLocks noGrp="1"/>
          </p:cNvSpPr>
          <p:nvPr>
            <p:ph type="title"/>
          </p:nvPr>
        </p:nvSpPr>
        <p:spPr>
          <a:xfrm>
            <a:off x="720000" y="1032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Практическое исследование</a:t>
            </a:r>
            <a:endParaRPr dirty="0">
              <a:latin typeface="Century Gothic" panose="020B0502020202020204" pitchFamily="34" charset="0"/>
            </a:endParaRPr>
          </a:p>
        </p:txBody>
      </p:sp>
      <p:graphicFrame>
        <p:nvGraphicFramePr>
          <p:cNvPr id="567" name="Google Shape;567;p47"/>
          <p:cNvGraphicFramePr/>
          <p:nvPr>
            <p:extLst>
              <p:ext uri="{D42A27DB-BD31-4B8C-83A1-F6EECF244321}">
                <p14:modId xmlns:p14="http://schemas.microsoft.com/office/powerpoint/2010/main" val="494754793"/>
              </p:ext>
            </p:extLst>
          </p:nvPr>
        </p:nvGraphicFramePr>
        <p:xfrm>
          <a:off x="756000" y="1579705"/>
          <a:ext cx="7876340" cy="3157667"/>
        </p:xfrm>
        <a:graphic>
          <a:graphicData uri="http://schemas.openxmlformats.org/drawingml/2006/table">
            <a:tbl>
              <a:tblPr>
                <a:noFill/>
                <a:tableStyleId>{A2E75A24-8F66-4ACD-A9D6-DFD18579D4B0}</a:tableStyleId>
              </a:tblPr>
              <a:tblGrid>
                <a:gridCol w="393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94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Raleway" pitchFamily="2" charset="-52"/>
                          <a:ea typeface="Open Sans"/>
                          <a:cs typeface="Kanit"/>
                          <a:sym typeface="Kanit"/>
                        </a:rPr>
                        <a:t>Антимикробная активность молочнокислых бактерий</a:t>
                      </a:r>
                      <a:endParaRPr b="1" dirty="0">
                        <a:solidFill>
                          <a:schemeClr val="tx1"/>
                        </a:solidFill>
                        <a:latin typeface="Raleway" pitchFamily="2" charset="-52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«Пробиотик»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Среднее значение воздействия – 4 мм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«</a:t>
                      </a:r>
                      <a:r>
                        <a:rPr lang="ru-RU" sz="1400" b="1" dirty="0" err="1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Бифидум</a:t>
                      </a: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»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Среднее значение воздействия – 3,8 мм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«Биойогурт»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Среднее значение воздействия – 2,4 мм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«</a:t>
                      </a:r>
                      <a:r>
                        <a:rPr lang="ru-RU" sz="1400" b="1" dirty="0" err="1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Наринэ</a:t>
                      </a: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»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Нет данных (бактерии распространились там же, где микробы)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«Ацидофильный йогурт»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Raleway" pitchFamily="2" charset="-52"/>
                          <a:ea typeface="Barlow"/>
                          <a:cs typeface="Barlow"/>
                          <a:sym typeface="Barlow"/>
                        </a:rPr>
                        <a:t>Нет данных (бактерии распространили там же, где микробы)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-52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9E1FD86-59E7-B0DE-8B5E-3B272348A3B3}"/>
              </a:ext>
            </a:extLst>
          </p:cNvPr>
          <p:cNvSpPr txBox="1"/>
          <p:nvPr/>
        </p:nvSpPr>
        <p:spPr>
          <a:xfrm>
            <a:off x="720000" y="835425"/>
            <a:ext cx="6527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Исследовала: 5 различных смесей из разных бактерий (биойогурт, </a:t>
            </a:r>
            <a:r>
              <a:rPr lang="ru-RU" sz="1600" dirty="0" err="1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бифидум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, пробиотик, </a:t>
            </a:r>
            <a:r>
              <a:rPr lang="ru-RU" sz="1600" dirty="0" err="1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наринэ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, ацидофильный йогурт)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>
            <a:spLocks noGrp="1"/>
          </p:cNvSpPr>
          <p:nvPr>
            <p:ph type="title"/>
          </p:nvPr>
        </p:nvSpPr>
        <p:spPr>
          <a:xfrm>
            <a:off x="358375" y="312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Дополнительное исследование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564203" y="1127007"/>
            <a:ext cx="7498172" cy="20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dk1"/>
                </a:solidFill>
                <a:latin typeface="Raleway" pitchFamily="2" charset="-52"/>
                <a:ea typeface="Barlow"/>
                <a:cs typeface="Barlow"/>
                <a:sym typeface="Barlow"/>
              </a:rPr>
              <a:t>Цель</a:t>
            </a:r>
            <a:r>
              <a:rPr lang="ru-RU" sz="1600" dirty="0">
                <a:solidFill>
                  <a:schemeClr val="dk1"/>
                </a:solidFill>
                <a:latin typeface="Raleway" pitchFamily="2" charset="-52"/>
                <a:ea typeface="Barlow"/>
                <a:cs typeface="Barlow"/>
                <a:sym typeface="Barlow"/>
              </a:rPr>
              <a:t> 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  <a:ea typeface="Barlow"/>
                <a:cs typeface="Barlow"/>
                <a:sym typeface="Barlow"/>
              </a:rPr>
              <a:t>– оценить, какие бактерии преобладают в питательной среде.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latin typeface="Raleway" pitchFamily="2" charset="-52"/>
                <a:ea typeface="Barlow"/>
                <a:cs typeface="Barlow"/>
                <a:sym typeface="Barlow"/>
              </a:rPr>
              <a:t>Гипотеза: 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  <a:ea typeface="Barlow"/>
                <a:cs typeface="Barlow"/>
                <a:sym typeface="Barlow"/>
              </a:rPr>
              <a:t>самой многочисленной группой в чашках Петри будут лактобактерии.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10000"/>
                </a:schemeClr>
              </a:solidFill>
              <a:latin typeface="Raleway" pitchFamily="2" charset="-52"/>
              <a:ea typeface="Barlow"/>
              <a:cs typeface="Barlow"/>
              <a:sym typeface="Barlow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58AAC98-43F6-0E00-FB2D-A814468C6570}"/>
              </a:ext>
            </a:extLst>
          </p:cNvPr>
          <p:cNvCxnSpPr>
            <a:cxnSpLocks/>
          </p:cNvCxnSpPr>
          <p:nvPr/>
        </p:nvCxnSpPr>
        <p:spPr>
          <a:xfrm>
            <a:off x="564203" y="2244661"/>
            <a:ext cx="383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54B475-2C2C-6E80-7062-7CB7E22F9CE7}"/>
              </a:ext>
            </a:extLst>
          </p:cNvPr>
          <p:cNvSpPr txBox="1"/>
          <p:nvPr/>
        </p:nvSpPr>
        <p:spPr>
          <a:xfrm>
            <a:off x="564203" y="2752092"/>
            <a:ext cx="39299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aleway" pitchFamily="2" charset="-52"/>
              </a:rPr>
              <a:t>Я использовала 5 штаммов бактерий.</a:t>
            </a:r>
          </a:p>
          <a:p>
            <a:r>
              <a:rPr lang="ru-RU" sz="1600" i="1" dirty="0">
                <a:solidFill>
                  <a:schemeClr val="tx1"/>
                </a:solidFill>
                <a:latin typeface="Raleway" pitchFamily="2" charset="-52"/>
              </a:rPr>
              <a:t>Метод</a:t>
            </a:r>
            <a:r>
              <a:rPr lang="ru-RU" sz="1600" dirty="0">
                <a:latin typeface="Raleway" pitchFamily="2" charset="-52"/>
              </a:rPr>
              <a:t> – окраска по </a:t>
            </a:r>
            <a:r>
              <a:rPr lang="ru-RU" sz="1600" dirty="0" err="1">
                <a:latin typeface="Raleway" pitchFamily="2" charset="-52"/>
              </a:rPr>
              <a:t>Граму</a:t>
            </a:r>
            <a:r>
              <a:rPr lang="ru-RU" sz="1600" dirty="0">
                <a:latin typeface="Raleway" pitchFamily="2" charset="-52"/>
              </a:rPr>
              <a:t> (метод для определения грамположительных</a:t>
            </a:r>
            <a:r>
              <a:rPr lang="en-US" sz="1600" dirty="0">
                <a:latin typeface="Raleway" pitchFamily="2" charset="-52"/>
              </a:rPr>
              <a:t>/-</a:t>
            </a:r>
            <a:r>
              <a:rPr lang="ru-RU" sz="1600" dirty="0">
                <a:latin typeface="Raleway" pitchFamily="2" charset="-52"/>
              </a:rPr>
              <a:t>отрицательных бактерий).</a:t>
            </a:r>
          </a:p>
          <a:p>
            <a:r>
              <a:rPr lang="ru-RU" sz="1600" dirty="0">
                <a:latin typeface="Raleway" pitchFamily="2" charset="-52"/>
              </a:rPr>
              <a:t>- Это лучший метод создания микропрепаратов.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A76F3A25-77E2-17B4-8219-8925A99E4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836334"/>
              </p:ext>
            </p:extLst>
          </p:nvPr>
        </p:nvGraphicFramePr>
        <p:xfrm>
          <a:off x="4494179" y="2176567"/>
          <a:ext cx="4747098" cy="2966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>
            <a:spLocks noGrp="1"/>
          </p:cNvSpPr>
          <p:nvPr>
            <p:ph type="title"/>
          </p:nvPr>
        </p:nvSpPr>
        <p:spPr>
          <a:xfrm>
            <a:off x="720000" y="1792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Сравнение штаммов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832DC1-C6DC-44DF-4F6E-D2530084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14" r="8251" b="17559"/>
          <a:stretch>
            <a:fillRect/>
          </a:stretch>
        </p:blipFill>
        <p:spPr>
          <a:xfrm>
            <a:off x="1801702" y="1322524"/>
            <a:ext cx="2497924" cy="2498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3481A5-23EB-0BE4-6869-999211DB87CA}"/>
              </a:ext>
            </a:extLst>
          </p:cNvPr>
          <p:cNvSpPr txBox="1"/>
          <p:nvPr/>
        </p:nvSpPr>
        <p:spPr>
          <a:xfrm>
            <a:off x="1459942" y="121631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Raleway" pitchFamily="2" charset="-52"/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8F572-1D1E-88BE-F7EB-ECDE8A433319}"/>
              </a:ext>
            </a:extLst>
          </p:cNvPr>
          <p:cNvSpPr txBox="1"/>
          <p:nvPr/>
        </p:nvSpPr>
        <p:spPr>
          <a:xfrm>
            <a:off x="526809" y="814830"/>
            <a:ext cx="220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aleway" pitchFamily="2" charset="-52"/>
              </a:rPr>
              <a:t>Смесь «</a:t>
            </a:r>
            <a:r>
              <a:rPr lang="ru-RU" sz="1600" dirty="0" err="1">
                <a:latin typeface="Raleway" pitchFamily="2" charset="-52"/>
              </a:rPr>
              <a:t>Наринэ</a:t>
            </a:r>
            <a:r>
              <a:rPr lang="ru-RU" sz="1600" dirty="0">
                <a:latin typeface="Raleway" pitchFamily="2" charset="-52"/>
              </a:rPr>
              <a:t>»: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6435A-44BB-CAC4-E361-00DE9F85C22F}"/>
              </a:ext>
            </a:extLst>
          </p:cNvPr>
          <p:cNvSpPr txBox="1"/>
          <p:nvPr/>
        </p:nvSpPr>
        <p:spPr>
          <a:xfrm>
            <a:off x="5606980" y="1198004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Raleway" pitchFamily="2" charset="-52"/>
              </a:rPr>
              <a:t>2.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A389891-9281-7654-CDA1-F2281454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66" t="20048" b="14138"/>
          <a:stretch>
            <a:fillRect/>
          </a:stretch>
        </p:blipFill>
        <p:spPr>
          <a:xfrm>
            <a:off x="5972786" y="1321890"/>
            <a:ext cx="2529187" cy="249845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EB9E97B-E3BC-09E7-1BE5-4EE18758EF49}"/>
              </a:ext>
            </a:extLst>
          </p:cNvPr>
          <p:cNvCxnSpPr>
            <a:cxnSpLocks/>
          </p:cNvCxnSpPr>
          <p:nvPr/>
        </p:nvCxnSpPr>
        <p:spPr>
          <a:xfrm>
            <a:off x="4416357" y="2571750"/>
            <a:ext cx="147845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652B9C-68B1-D38C-963F-79BBC2ECEEB5}"/>
              </a:ext>
            </a:extLst>
          </p:cNvPr>
          <p:cNvSpPr txBox="1"/>
          <p:nvPr/>
        </p:nvSpPr>
        <p:spPr>
          <a:xfrm>
            <a:off x="3118807" y="3989480"/>
            <a:ext cx="407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Raleway" pitchFamily="2" charset="-52"/>
              </a:rPr>
              <a:t>Мало лактобактерий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Raleway" pitchFamily="2" charset="-52"/>
              </a:rPr>
              <a:t>Преобладают стрептококки</a:t>
            </a:r>
            <a:endParaRPr lang="en-US" sz="1600" dirty="0">
              <a:latin typeface="Raleway" pitchFamily="2" charset="-52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Raleway" pitchFamily="2" charset="-52"/>
              </a:rPr>
              <a:t>Количество лактобактерий выросло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>
            <a:spLocks noGrp="1"/>
          </p:cNvSpPr>
          <p:nvPr>
            <p:ph type="title"/>
          </p:nvPr>
        </p:nvSpPr>
        <p:spPr>
          <a:xfrm>
            <a:off x="1806080" y="116732"/>
            <a:ext cx="5531837" cy="678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Выводы исследования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9CB40-C260-67EB-A07F-11D35ACCC893}"/>
              </a:ext>
            </a:extLst>
          </p:cNvPr>
          <p:cNvSpPr txBox="1"/>
          <p:nvPr/>
        </p:nvSpPr>
        <p:spPr>
          <a:xfrm>
            <a:off x="1031130" y="955584"/>
            <a:ext cx="46887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Raleway" pitchFamily="2" charset="-52"/>
              </a:rPr>
              <a:t>Результаты: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Бактерии из некоторых смесей (биойогурт, </a:t>
            </a:r>
            <a:r>
              <a:rPr lang="ru-RU" sz="1600" dirty="0" err="1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бифидум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 и пробиотик) подавили большой ареал микробов.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solidFill>
                  <a:schemeClr val="tx1"/>
                </a:solidFill>
                <a:latin typeface="Raleway" pitchFamily="2" charset="-52"/>
              </a:rPr>
              <a:t>Бактерии с большим антимикробным воздействием: 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стрептококки, </a:t>
            </a:r>
            <a:r>
              <a:rPr lang="ru-RU" sz="1600" dirty="0" err="1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пропионибактерии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, </a:t>
            </a:r>
            <a:r>
              <a:rPr lang="ru-RU" sz="1600" dirty="0" err="1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лактококки</a:t>
            </a: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 и лактобактерии – то есть все!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>
                    <a:lumMod val="10000"/>
                  </a:schemeClr>
                </a:solidFill>
                <a:latin typeface="Raleway" pitchFamily="2" charset="-52"/>
              </a:rPr>
              <a:t>Гипотеза №1 была подтверждена, а №2 опровергнута – стрептококков было больше всего.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F18676-954A-340F-9A30-CC10E98A3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864" y="1045723"/>
            <a:ext cx="2892297" cy="3052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fection by Microorganisms Case Report by Slidesgo">
  <a:themeElements>
    <a:clrScheme name="Simple Light">
      <a:dk1>
        <a:srgbClr val="323E68"/>
      </a:dk1>
      <a:lt1>
        <a:srgbClr val="F3F3F3"/>
      </a:lt1>
      <a:dk2>
        <a:srgbClr val="78787C"/>
      </a:dk2>
      <a:lt2>
        <a:srgbClr val="CCCCCC"/>
      </a:lt2>
      <a:accent1>
        <a:srgbClr val="43AE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E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707</Words>
  <Application>Microsoft Office PowerPoint</Application>
  <PresentationFormat>Экран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YS Text</vt:lpstr>
      <vt:lpstr>Kanit</vt:lpstr>
      <vt:lpstr>Raleway</vt:lpstr>
      <vt:lpstr>Open Sans</vt:lpstr>
      <vt:lpstr>Arial</vt:lpstr>
      <vt:lpstr>Century Gothic</vt:lpstr>
      <vt:lpstr>Barlow</vt:lpstr>
      <vt:lpstr>Infection by Microorganisms Case Report by Slidesgo</vt:lpstr>
      <vt:lpstr>Анализ антимикробной активности молочнокислых бактерий в отношении микрофлоры рук  </vt:lpstr>
      <vt:lpstr>Цели и задачи</vt:lpstr>
      <vt:lpstr>Молочнокислые бактерии</vt:lpstr>
      <vt:lpstr>Симбиотическая микрофлора</vt:lpstr>
      <vt:lpstr>Методика исследования</vt:lpstr>
      <vt:lpstr>Практическое исследование</vt:lpstr>
      <vt:lpstr>Дополнительное исследование</vt:lpstr>
      <vt:lpstr>Сравнение штаммов</vt:lpstr>
      <vt:lpstr>Выводы исследования</vt:lpstr>
      <vt:lpstr>Дальнейшие исследования</vt:lpstr>
      <vt:lpstr>Библиография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User51</cp:lastModifiedBy>
  <cp:revision>11</cp:revision>
  <dcterms:modified xsi:type="dcterms:W3CDTF">2025-06-20T20:44:52Z</dcterms:modified>
</cp:coreProperties>
</file>